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17.xml"/>
  <Override ContentType="application/vnd.openxmlformats-officedocument.presentationml.comments+xml" PartName="/ppt/comments/comment8.xml"/>
  <Override ContentType="application/vnd.openxmlformats-officedocument.presentationml.comments+xml" PartName="/ppt/comments/comment6.xml"/>
  <Override ContentType="application/vnd.openxmlformats-officedocument.presentationml.comments+xml" PartName="/ppt/comments/comment3.xml"/>
  <Override ContentType="application/vnd.openxmlformats-officedocument.presentationml.comments+xml" PartName="/ppt/comments/comment15.xml"/>
  <Override ContentType="application/vnd.openxmlformats-officedocument.presentationml.comments+xml" PartName="/ppt/comments/comment13.xml"/>
  <Override ContentType="application/vnd.openxmlformats-officedocument.presentationml.comments+xml" PartName="/ppt/comments/comment16.xml"/>
  <Override ContentType="application/vnd.openxmlformats-officedocument.presentationml.comments+xml" PartName="/ppt/comments/comment1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12.xml"/>
  <Override ContentType="application/vnd.openxmlformats-officedocument.presentationml.comments+xml" PartName="/ppt/comments/comment1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0" roundtripDataSignature="AMtx7mhMAMRnFLDHZrWbtrTiShxcfb3Yi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8" name="Диана Сусла"/>
  <p:cmAuthor clrIdx="1" id="1" initials="" lastIdx="4" name="Елизавета Каган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bold.fntdata"/><Relationship Id="rId10" Type="http://schemas.openxmlformats.org/officeDocument/2006/relationships/slide" Target="slides/slide4.xml"/><Relationship Id="rId32" Type="http://schemas.openxmlformats.org/officeDocument/2006/relationships/font" Target="fonts/Roboto-regular.fntdata"/><Relationship Id="rId13" Type="http://schemas.openxmlformats.org/officeDocument/2006/relationships/slide" Target="slides/slide7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-italic.fntdata"/><Relationship Id="rId15" Type="http://schemas.openxmlformats.org/officeDocument/2006/relationships/slide" Target="slides/slide9.xml"/><Relationship Id="rId37" Type="http://schemas.openxmlformats.org/officeDocument/2006/relationships/font" Target="fonts/Montserrat-bold.fntdata"/><Relationship Id="rId14" Type="http://schemas.openxmlformats.org/officeDocument/2006/relationships/slide" Target="slides/slide8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1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0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1-06-19T09:02:18.723">
    <p:pos x="6000" y="0"/>
    <p:text>Д
В целом процесс работы над проектом можно разделить на 4 основных этапа:
На первом осуществлялась основная предобработка данных
На втором работа с данными: визуализация, добавление новых признаков 
На третьем построение сегментации и описание полученных класетров
На четвертом построение моделей предсказаний отклика и подсчет стандартных метрик, а также анализ результатов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4A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0" dt="2021-06-19T09:04:07.796">
    <p:pos x="6000" y="0"/>
    <p:text>Г
Сегментация была проведена на 7 кластеров. В качестве признаков были выбраны: кол-во выкупленных товаров, среднее кол-во товаров в чеке, флаги покупки различных групп товаров и вернулся ли клиент в августе
(далее остановимся только на одном слайде с кластером)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7A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1" dt="2021-06-19T09:04:22.131">
    <p:pos x="6000" y="0"/>
    <p:text>Г
Как можно увидеть, не все кластеры кардинально отличны друг от друга, но между всеми есть определенная разница. Например, в данном кластере наибольшее среднее число товаров в чеке - около 3.5 и во всех заказах присутствуют товары категрии косметика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7E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2" dt="2021-06-19T09:04:34.251">
    <p:pos x="6000" y="0"/>
    <p:text>Д
Для построения модели классификации было выбрано 5 моделей: ...
Каждая из них имеет свои особенности.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7M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3" dt="2021-06-19T09:04:42.305">
    <p:pos x="6000" y="0"/>
    <p:text>Д
В качестве метрик классификации были выбраны довольно стандартные: F1 мера, AUC-ROC, GINI, Accuracy
Формулы каждой из метрик представлены на экране, мы не будем на этом останавливаться. Но уточним, что для всех выбранных метрик - чем лучше работает модель, тем выше значение метрики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7U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4" dt="2021-06-19T08:15:25.875">
    <p:pos x="6000" y="0"/>
    <p:text>На данном слайде вы видите результаты обучения наших моделей. Надо учитывать тот факт, что метрики считались на обучающей выборке. Деревья могут сильно переобучаться, поэтому нельзя точно сказать, какая модель лучше.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7Q"/>
      </p:ext>
    </p:extLst>
  </p:cm>
  <p:cm authorId="0" idx="14" dt="2021-06-19T09:04:52.910">
    <p:pos x="6000" y="100"/>
    <p:text>Л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28B4hU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5" dt="2021-06-19T09:04:59.433">
    <p:pos x="6000" y="0"/>
    <p:text>Л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28B4hY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6" dt="2021-06-19T09:05:09.596">
    <p:pos x="6000" y="0"/>
    <p:text>Л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28B4hc"/>
      </p:ext>
    </p:extLst>
  </p:cm>
</p:cmLst>
</file>

<file path=ppt/comments/comment1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7" dt="2021-06-19T08:24:16.872">
    <p:pos x="6000" y="0"/>
    <p:text>Для того, чтобы совершить обратную коммуникацию с клиентами, была рассмотрена доля клиентов, которые вернутся в следующем месяце с определнной вероятностью
Как можно видеть, подавляющее большинство клиентов (судя по прогнозам каждой из моделей) имеет вероятность возвращения меньше 50%
Таким образом, будет логичным, потратить на коммуникацию с каждым таким клиентом не слишком много денег, например, сделать рассылку по почте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7c"/>
      </p:ext>
    </p:extLst>
  </p:cm>
  <p:cm authorId="0" idx="18" dt="2021-06-19T09:49:09.971">
    <p:pos x="6000" y="100"/>
    <p:text>Д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28B4mk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1-06-19T09:02:33.530">
    <p:pos x="6000" y="0"/>
    <p:text>Л
Собственно первым этапом была работа с данными
В исходных данных имелось значительное количество пропусков (более чем в половине признаков)
Нами были заполнены пропуски, опираясь надругие признаки, а также удалены некоторые, на наш взгляд, не содержательные признаки, а также удалено несколько объектов, данные которых не соответсвовали общим предствлениям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xc"/>
      </p:ext>
    </p:extLst>
  </p:cm>
  <p:cm authorId="1" idx="1" dt="2021-06-19T08:00:24.920">
    <p:pos x="6000" y="0"/>
    <p:text>_Marked as resolved_</p:text>
    <p:extLst>
      <p:ext uri="{C676402C-5697-4E1C-873F-D02D1690AC5C}">
        <p15:threadingInfo timeZoneBias="0">
          <p15:parentCm authorId="0" idx="2"/>
        </p15:threadingInfo>
      </p:ext>
      <p:ext uri="http://customooxmlschemas.google.com/">
        <go:slidesCustomData xmlns:go="http://customooxmlschemas.google.com/" commentPostId="AAAAMh4MX5s"/>
      </p:ext>
    </p:extLst>
  </p:cm>
  <p:cm authorId="1" idx="2" dt="2021-06-19T08:00:34.830">
    <p:pos x="6000" y="0"/>
    <p:text>_Re-opened_</p:text>
    <p:extLst>
      <p:ext uri="{C676402C-5697-4E1C-873F-D02D1690AC5C}">
        <p15:threadingInfo timeZoneBias="0">
          <p15:parentCm authorId="0" idx="2"/>
        </p15:threadingInfo>
      </p:ext>
      <p:ext uri="http://customooxmlschemas.google.com/">
        <go:slidesCustomData xmlns:go="http://customooxmlschemas.google.com/" commentPostId="AAAAMh4MX5w"/>
      </p:ext>
    </p:extLst>
  </p:cm>
  <p:cm authorId="1" idx="3" dt="2021-06-19T08:02:02.905">
    <p:pos x="6000" y="0"/>
    <p:text>Большая часть пропусков связана с позициями в заказе, которые были отменены.</p:text>
    <p:extLst>
      <p:ext uri="{C676402C-5697-4E1C-873F-D02D1690AC5C}">
        <p15:threadingInfo timeZoneBias="0">
          <p15:parentCm authorId="0" idx="2"/>
        </p15:threadingInfo>
      </p:ext>
      <p:ext uri="http://customooxmlschemas.google.com/">
        <go:slidesCustomData xmlns:go="http://customooxmlschemas.google.com/" commentPostId="AAAAMh4MX6E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1-06-19T09:02:41.308">
    <p:pos x="6000" y="0"/>
    <p:text>Л
Далее нами была сделана визуализация данных. На данном слайде вы можете видеть количество заказов и уникальных клиентов по месяцам (набор данных охватывает 2 месяца - июль и август)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5I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1-06-19T09:06:04.523">
    <p:pos x="6000" y="0"/>
    <p:text>Г
Также был расчитан показатель выкупленности товара, как один из основных для оптимизации списков клиентов на коммуникацию.
Флаг выкупленности считался следующим образом: ...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5Q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1-06-19T09:03:08.100">
    <p:pos x="6000" y="0"/>
    <p:text>Г
Еще одними важными показателем при работе с данными по клиентам является выручка и маржа
Они были рассчитаны нами по формулам, представленным на слайде
Посчитав примерную выручку и маржу по каждому месяцу мы получили следующие результаты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5g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1-06-19T09:03:17.039">
    <p:pos x="6000" y="0"/>
    <p:text>Г
Распределение выручки и маржи по выкупленным товарам по регионам можно видеть на слайде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54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1-06-19T09:03:26.168">
    <p:pos x="6000" y="0"/>
    <p:text>Г
Также мы рассмотрели распределение выручки по разным группам товарам. Как можно видеть, наибольную выручку в каждом месяце компании приносит крупногабаритный товар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6I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1-06-19T09:03:43.187">
    <p:pos x="6000" y="0"/>
    <p:text>Д
Следующим этапом работы над проектом являлось построение моделей сегметации и классификации.
Для этого были выделены признаки, которые на наш взгляд имеют наибольшее влияние на целевую переменную - а именно возвращение клиента в следующем месяце
И был построен новый набор данных по клиентам с выбранными признаками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6U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21-06-19T09:03:58.103">
    <p:pos x="6000" y="0"/>
    <p:text>Л
Данные были разделены на обучающую и тестовую выборки в соответствии с месяцем. В качестве обучающей выборки использовались данные за июль, а в качестве тестовой за август.
Целевой переменной же в нашей задаче являлся флаг возвращения клиента в следующем месяце. Таргет по июля заполнялся по факту возвращения клиента в агусте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Mh4MX6Y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Данные были разделены на обучающую и тестовую выборки в соответствии с месяцем. В качестве обучающей выборки использовались данные за июль, а в качестве тестовой за август.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Целевой переменной же в нашей задаче являлся флаг возвращения клиента в следующем месяце. Таргет по июля заполнялся по факту возвращения клиента в агусте</a:t>
            </a:r>
            <a:endParaRPr/>
          </a:p>
        </p:txBody>
      </p:sp>
      <p:sp>
        <p:nvSpPr>
          <p:cNvPr id="151" name="Google Shape;151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e0dc8064c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e0dc8064c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Сегментация была проведена на 7 кластеров. В качестве признаков были выбраны: кол-во выкупленных товаров, среднее кол-во товаров в чеке, флаги покупки различных групп товаров и признак вернулся ли клиент в августе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(далее остановимся только на одном слайде с кластером)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e0dc8064c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e0dc8064c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e0e9a0beb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e0e9a0beb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e0e9a0beb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e0e9a0beb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Как можно увидеть, не все кластеры кардинально отличны друг от друга, но между всеми есть определенная разница. Например, в данном кластере наибольшее среднее число товаров в чеке - около 3.5 и во всех заказах присутствуют товары категрии косметика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0e9a0beb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0e9a0beb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e0e9a0beb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e0e9a0beb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0e9a0beb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e0e9a0beb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0e9a0beb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0e9a0beb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Для построения модели классификации было выбрано 5 моделей: ...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Каждая из них имеет свои особенности.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 целом процесс работы над проектом можно разделить на 4 основных этапа: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На первом осуществлялась основная предобработка данных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На втором работа с данными: визуализация, добавление новых признаков 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На третьем построение сегментации и описание полученных класетров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На четвертом построение моделей предсказаний отклика и всего и подсчет стандартных метрик, а также анализ результатов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 качестве метрик классификации были выбраны довольно стандартные: F1 мера, AUC-ROC, GINI, Accuracy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Формулы каждой из метрик представлены на экране, мы не будем на этом останавливаться. Но уточним, что для всех выбранных метрик - чем лучше работает модель, тем выше значение метрики</a:t>
            </a:r>
            <a:endParaRPr/>
          </a:p>
        </p:txBody>
      </p:sp>
      <p:sp>
        <p:nvSpPr>
          <p:cNvPr id="267" name="Google Shape;267;p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На данном слайде вы видите результаты обучения наших моделей. Надо учитывать тот факт, что метрики считались на обучающей выборке. Деревья могут сильно переобучаться, поэтому нельзя точно сказать, какая модель лучше.</a:t>
            </a:r>
            <a:endParaRPr/>
          </a:p>
        </p:txBody>
      </p:sp>
      <p:sp>
        <p:nvSpPr>
          <p:cNvPr id="289" name="Google Shape;289;p1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0e9a0beb3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e0e9a0beb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e0e9a0beb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e0e9a0beb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e0ee55433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e0ee55433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Для того, чтобы совершить обратную коммуникацию с клиентами, была рассмотрена доля клиентов, которые вернутся в следующем месяце с определнной вероятностью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Как можно видеть, подавляющее большинство клиентов (судя по прогнозам каждой из моделей) имеет вероятность возвращения меньше 50%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Таким образом, будет логичным, потратить на коммуникацию с каждым таким клиентом не слишком много денег, например, сделать рассылку по почте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Собственно первым этапом была работа с данными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 исходных данных имелось значительное количество пропусков (более чем в половине признаков), т.е. отсутствие значений признака. Большая часть пропусков связана с позициями в заказе, которые были отменены. 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Нами были заполнены пропуски, а также удалены некоторые, на наш взгляд, не содержательные признаки. </a:t>
            </a:r>
            <a:endParaRPr/>
          </a:p>
        </p:txBody>
      </p:sp>
      <p:sp>
        <p:nvSpPr>
          <p:cNvPr id="91" name="Google Shape;91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Далее нами была сделана визуализация данных. </a:t>
            </a:r>
            <a:r>
              <a:rPr lang="ru-RU" sz="1050">
                <a:solidFill>
                  <a:srgbClr val="3C4043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Набор данных охватывает 2 месяца - июль и август. </a:t>
            </a: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На данном слайде вы можете видеть количество заказов и уникальных клиентов для каждого из месяцев.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Также был расчитан показатель выкупленности товара, как один из основных признаков для оптимизации списков клиентов на коммуникацию. 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Флаг выкупленности считался следующим образом. Если выполнены все подпункты, тогда товар считается выкупленным(полностью или частично). Как видно из графиков, доля выкупленных товаров составляет меньше 50%.</a:t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ddd6d85b8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ddd6d85b8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Еще одними важными показателем при работе с данными по клиентам является выручка и маржа. Они были пересчитаны нами по формулам, представленным на слайде, исходя из информации о выкупленности товаров.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Посчитав примерную выручку и маржу по каждому месяцу мы получили следующие результаты.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Распределение выручки и маржи по выкупленным товарам по регионам можно видеть на слайде.</a:t>
            </a:r>
            <a:endParaRPr/>
          </a:p>
        </p:txBody>
      </p:sp>
      <p:sp>
        <p:nvSpPr>
          <p:cNvPr id="132" name="Google Shape;132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Также мы рассмотрели распределение выручки по разным группам товарам. Как можно видеть, наибольшую выручку в каждом месяце компании приносит крупногабаритный товар.</a:t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Следующим этапом работы над проектом являлось построение моделей сегметации и классификации.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Для этого были выделены признаки, которые на наш взгляд имеют наибольшее влияние на целевую переменную - а именно возвращение клиента в следующем месяце.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5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15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5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5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15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1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17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4" name="Google Shape;24;p17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7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7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7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7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17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1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18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4" name="Google Shape;34;p18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8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8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8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18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Google Shape;39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" name="Google Shape;45;p19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6" name="Google Shape;46;p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" name="Google Shape;49;p20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" name="Google Shape;50;p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2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3" name="Google Shape;53;p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" name="Google Shape;58;p21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2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2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2" name="Google Shape;62;p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9.xml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10.xml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11.xml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comments" Target="../comments/comment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comments" Target="../comments/comment13.xml"/><Relationship Id="rId4" Type="http://schemas.openxmlformats.org/officeDocument/2006/relationships/image" Target="../media/image11.png"/><Relationship Id="rId9" Type="http://schemas.openxmlformats.org/officeDocument/2006/relationships/image" Target="../media/image22.png"/><Relationship Id="rId5" Type="http://schemas.openxmlformats.org/officeDocument/2006/relationships/image" Target="../media/image10.png"/><Relationship Id="rId6" Type="http://schemas.openxmlformats.org/officeDocument/2006/relationships/image" Target="../media/image24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comments" Target="../comments/comment14.xml"/><Relationship Id="rId4" Type="http://schemas.openxmlformats.org/officeDocument/2006/relationships/image" Target="../media/image9.png"/><Relationship Id="rId5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comments" Target="../comments/comment15.xml"/><Relationship Id="rId4" Type="http://schemas.openxmlformats.org/officeDocument/2006/relationships/image" Target="../media/image23.png"/><Relationship Id="rId5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comments" Target="../comments/comment16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comments" Target="../comments/comment17.xml"/><Relationship Id="rId4" Type="http://schemas.openxmlformats.org/officeDocument/2006/relationships/image" Target="../media/image25.png"/><Relationship Id="rId5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2.xml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3.xml"/><Relationship Id="rId4" Type="http://schemas.openxmlformats.org/officeDocument/2006/relationships/image" Target="../media/image16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4.xml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5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6.xml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7.xml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"/>
          <p:cNvSpPr txBox="1"/>
          <p:nvPr>
            <p:ph type="ctrTitle"/>
          </p:nvPr>
        </p:nvSpPr>
        <p:spPr>
          <a:xfrm>
            <a:off x="265900" y="1540203"/>
            <a:ext cx="8222100" cy="173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ru-RU" sz="3200"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Оптимизация списков клиентов </a:t>
            </a:r>
            <a:endParaRPr b="1" sz="32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ru-RU" sz="3200"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на коммуникацию </a:t>
            </a:r>
            <a:endParaRPr b="1" sz="32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ru-RU" sz="3200"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на основе транзакционной истории</a:t>
            </a:r>
            <a:endParaRPr b="1" sz="6400"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1"/>
          <p:cNvSpPr txBox="1"/>
          <p:nvPr>
            <p:ph idx="1" type="subTitle"/>
          </p:nvPr>
        </p:nvSpPr>
        <p:spPr>
          <a:xfrm>
            <a:off x="-357275" y="3565600"/>
            <a:ext cx="9058500" cy="13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59436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i="1" lang="ru-RU" sz="1500">
                <a:latin typeface="Montserrat"/>
                <a:ea typeface="Montserrat"/>
                <a:cs typeface="Montserrat"/>
                <a:sym typeface="Montserrat"/>
              </a:rPr>
              <a:t>Сусла Диана</a:t>
            </a:r>
            <a:endParaRPr i="1"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64008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i="1" lang="ru-RU" sz="1500">
                <a:latin typeface="Montserrat"/>
                <a:ea typeface="Montserrat"/>
                <a:cs typeface="Montserrat"/>
                <a:sym typeface="Montserrat"/>
              </a:rPr>
              <a:t>Каган Елизавета Шибанин Георгий</a:t>
            </a:r>
            <a:endParaRPr i="1"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9" name="Google Shape;69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7025" y="145050"/>
            <a:ext cx="744999" cy="96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5550" y="279375"/>
            <a:ext cx="978452" cy="40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"/>
          <p:cNvSpPr txBox="1"/>
          <p:nvPr>
            <p:ph type="title"/>
          </p:nvPr>
        </p:nvSpPr>
        <p:spPr>
          <a:xfrm>
            <a:off x="311703" y="233267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ru-RU" sz="3200">
                <a:latin typeface="Montserrat"/>
                <a:ea typeface="Montserrat"/>
                <a:cs typeface="Montserrat"/>
                <a:sym typeface="Montserrat"/>
              </a:rPr>
              <a:t>О</a:t>
            </a:r>
            <a:r>
              <a:rPr b="1" lang="ru-RU" sz="3200">
                <a:latin typeface="Montserrat"/>
                <a:ea typeface="Montserrat"/>
                <a:cs typeface="Montserrat"/>
                <a:sym typeface="Montserrat"/>
              </a:rPr>
              <a:t>бучающая и тестовая</a:t>
            </a:r>
            <a:r>
              <a:rPr b="1" lang="ru-RU" sz="3200">
                <a:latin typeface="Montserrat"/>
                <a:ea typeface="Montserrat"/>
                <a:cs typeface="Montserrat"/>
                <a:sym typeface="Montserrat"/>
              </a:rPr>
              <a:t> выборка</a:t>
            </a:r>
            <a:endParaRPr b="1" sz="34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" name="Google Shape;154;p9"/>
          <p:cNvCxnSpPr/>
          <p:nvPr/>
        </p:nvCxnSpPr>
        <p:spPr>
          <a:xfrm>
            <a:off x="353466" y="1283234"/>
            <a:ext cx="806823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55" name="Google Shape;155;p9"/>
          <p:cNvCxnSpPr/>
          <p:nvPr/>
        </p:nvCxnSpPr>
        <p:spPr>
          <a:xfrm>
            <a:off x="353464" y="3858550"/>
            <a:ext cx="806823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6" name="Google Shape;156;p9"/>
          <p:cNvSpPr txBox="1"/>
          <p:nvPr/>
        </p:nvSpPr>
        <p:spPr>
          <a:xfrm>
            <a:off x="1243550" y="1098575"/>
            <a:ext cx="164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Обучающая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1321650" y="3673875"/>
            <a:ext cx="131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Тестовая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2735143" y="1113943"/>
            <a:ext cx="5786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-  </a:t>
            </a:r>
            <a:r>
              <a:rPr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данные о клиентах за июль</a:t>
            </a:r>
            <a:endParaRPr sz="13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2488016" y="3696998"/>
            <a:ext cx="5786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-  данные о клиентах за август</a:t>
            </a:r>
            <a:endParaRPr sz="13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1911717" y="1535136"/>
            <a:ext cx="5786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Размер выборки: 61759 объекто</a:t>
            </a:r>
            <a:r>
              <a:rPr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в</a:t>
            </a:r>
            <a:r>
              <a:rPr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1911716" y="4125841"/>
            <a:ext cx="5786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Размер выборки: 68162 объекта </a:t>
            </a:r>
            <a:endParaRPr sz="13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2" name="Google Shape;162;p9"/>
          <p:cNvCxnSpPr/>
          <p:nvPr/>
        </p:nvCxnSpPr>
        <p:spPr>
          <a:xfrm>
            <a:off x="918240" y="2380770"/>
            <a:ext cx="806823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3" name="Google Shape;163;p9"/>
          <p:cNvSpPr txBox="1"/>
          <p:nvPr/>
        </p:nvSpPr>
        <p:spPr>
          <a:xfrm>
            <a:off x="1780875" y="2196125"/>
            <a:ext cx="2847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Целевая переменная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9"/>
          <p:cNvSpPr txBox="1"/>
          <p:nvPr/>
        </p:nvSpPr>
        <p:spPr>
          <a:xfrm>
            <a:off x="4451365" y="2208287"/>
            <a:ext cx="4177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-  вернется ли клиент в следующем месяце (1/0), была получена на основе данных тестовой выборки </a:t>
            </a:r>
            <a:endParaRPr sz="13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9"/>
          <p:cNvSpPr txBox="1"/>
          <p:nvPr/>
        </p:nvSpPr>
        <p:spPr>
          <a:xfrm>
            <a:off x="1911716" y="3050151"/>
            <a:ext cx="6938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В августе вернулись приблизительно </a:t>
            </a:r>
            <a:r>
              <a:rPr b="1"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21,5%</a:t>
            </a:r>
            <a:r>
              <a:rPr i="0" lang="ru-RU" sz="15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 июльских клиентов</a:t>
            </a:r>
            <a:endParaRPr sz="15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6" name="Google Shape;16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9473" y="-48375"/>
            <a:ext cx="954525" cy="288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9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10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0dc8064cd_0_4"/>
          <p:cNvSpPr txBox="1"/>
          <p:nvPr>
            <p:ph type="title"/>
          </p:nvPr>
        </p:nvSpPr>
        <p:spPr>
          <a:xfrm>
            <a:off x="311700" y="209175"/>
            <a:ext cx="32148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Сегментация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3" name="Google Shape;173;ge0dc8064cd_0_4"/>
          <p:cNvPicPr preferRelativeResize="0"/>
          <p:nvPr/>
        </p:nvPicPr>
        <p:blipFill rotWithShape="1">
          <a:blip r:embed="rId4">
            <a:alphaModFix/>
          </a:blip>
          <a:srcRect b="0" l="2018" r="0" t="41724"/>
          <a:stretch/>
        </p:blipFill>
        <p:spPr>
          <a:xfrm>
            <a:off x="0" y="2055649"/>
            <a:ext cx="9144001" cy="288425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e0dc8064cd_0_4"/>
          <p:cNvSpPr txBox="1"/>
          <p:nvPr/>
        </p:nvSpPr>
        <p:spPr>
          <a:xfrm>
            <a:off x="311700" y="878050"/>
            <a:ext cx="6172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Разделим июльских клиентов на 7 кластеров.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ge0dc8064cd_0_4"/>
          <p:cNvSpPr txBox="1"/>
          <p:nvPr/>
        </p:nvSpPr>
        <p:spPr>
          <a:xfrm>
            <a:off x="311700" y="1354625"/>
            <a:ext cx="85206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В качестве критериев возьмем кол-во выкупленных товаров, среднее кол-во товаров в чеке, флаги покупки различных групп товаров и вернулся ли клиент в августе.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ge0dc8064cd_0_4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11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0dc8064cd_0_8"/>
          <p:cNvSpPr txBox="1"/>
          <p:nvPr>
            <p:ph type="title"/>
          </p:nvPr>
        </p:nvSpPr>
        <p:spPr>
          <a:xfrm>
            <a:off x="412100" y="100400"/>
            <a:ext cx="2477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Кластер 1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ge0dc8064cd_0_8"/>
          <p:cNvSpPr txBox="1"/>
          <p:nvPr/>
        </p:nvSpPr>
        <p:spPr>
          <a:xfrm>
            <a:off x="461000" y="922250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ge0dc8064cd_0_8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12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ge0dc8064cd_0_8"/>
          <p:cNvSpPr txBox="1"/>
          <p:nvPr/>
        </p:nvSpPr>
        <p:spPr>
          <a:xfrm>
            <a:off x="524400" y="948375"/>
            <a:ext cx="5835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товаров в чеке = 1.5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выкупленных заказов = 0.5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Покупка: детское питание, игрушки, канцтовары, подгузники, текстиль, товары для животных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5" name="Google Shape;185;ge0dc8064cd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71750"/>
            <a:ext cx="8839199" cy="2406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ge0e9a0beb3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200" y="2571750"/>
            <a:ext cx="8839198" cy="2319101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ge0e9a0beb3_0_6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13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ge0e9a0beb3_0_6"/>
          <p:cNvSpPr txBox="1"/>
          <p:nvPr>
            <p:ph type="title"/>
          </p:nvPr>
        </p:nvSpPr>
        <p:spPr>
          <a:xfrm>
            <a:off x="412100" y="100400"/>
            <a:ext cx="2477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Кластер 2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" name="Google Shape;193;ge0e9a0beb3_0_6"/>
          <p:cNvSpPr txBox="1"/>
          <p:nvPr/>
        </p:nvSpPr>
        <p:spPr>
          <a:xfrm>
            <a:off x="524400" y="948375"/>
            <a:ext cx="5835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товаров в чеке = 1.5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выкупленных заказов = 0.5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Покупка: игрушки, канцтовары, подгузники, текстиль, товары для животных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ge0e9a0beb3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571750"/>
            <a:ext cx="8839201" cy="2341468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e0e9a0beb3_0_11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14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ge0e9a0beb3_0_11"/>
          <p:cNvSpPr txBox="1"/>
          <p:nvPr>
            <p:ph type="title"/>
          </p:nvPr>
        </p:nvSpPr>
        <p:spPr>
          <a:xfrm>
            <a:off x="412100" y="100400"/>
            <a:ext cx="2477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Кластер 3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ge0e9a0beb3_0_11"/>
          <p:cNvSpPr txBox="1"/>
          <p:nvPr/>
        </p:nvSpPr>
        <p:spPr>
          <a:xfrm>
            <a:off x="513250" y="792175"/>
            <a:ext cx="6582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товаров в чеке = 3.5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выкупленных заказов = 0.5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Покупка: детское питание, игрушки, канцтовары, косметика, подгузники, текстиль, товары для животных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Наибольшее среднее количество товаров в чеке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Особенность: присутствуют товары категории “косметика”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ge0e9a0beb3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200" y="2481025"/>
            <a:ext cx="8839201" cy="249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e0e9a0beb3_0_15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15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ge0e9a0beb3_0_15"/>
          <p:cNvSpPr txBox="1"/>
          <p:nvPr>
            <p:ph type="title"/>
          </p:nvPr>
        </p:nvSpPr>
        <p:spPr>
          <a:xfrm>
            <a:off x="412100" y="100400"/>
            <a:ext cx="2477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Кластер 4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ge0e9a0beb3_0_15"/>
          <p:cNvSpPr txBox="1"/>
          <p:nvPr/>
        </p:nvSpPr>
        <p:spPr>
          <a:xfrm>
            <a:off x="502100" y="854325"/>
            <a:ext cx="66498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товаров в чеке = 1.5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выкупленных заказов = 1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Покупка: игрушки, канцтовары, подгузники, товары для животных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Большинство клиентов не вернулись в следующем месяце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ge0e9a0beb3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71750"/>
            <a:ext cx="8839201" cy="2265323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ge0e9a0beb3_0_19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16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Google Shape;216;ge0e9a0beb3_0_19"/>
          <p:cNvSpPr txBox="1"/>
          <p:nvPr>
            <p:ph type="title"/>
          </p:nvPr>
        </p:nvSpPr>
        <p:spPr>
          <a:xfrm>
            <a:off x="412100" y="100400"/>
            <a:ext cx="2477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Кластер 5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ge0e9a0beb3_0_19"/>
          <p:cNvSpPr txBox="1"/>
          <p:nvPr/>
        </p:nvSpPr>
        <p:spPr>
          <a:xfrm>
            <a:off x="524400" y="769850"/>
            <a:ext cx="66162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товаров в чеке = 1.5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выкупленных заказов = 1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Покупка: игрушки, канцтовары, подгузники, товары для животных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Основная категория покупок: игрушки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Большинство клиентов не вернулись в следующем месяце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ge0e9a0beb3_0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050" y="2571750"/>
            <a:ext cx="8839197" cy="236515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ge0e9a0beb3_0_23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17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ge0e9a0beb3_0_23"/>
          <p:cNvSpPr txBox="1"/>
          <p:nvPr>
            <p:ph type="title"/>
          </p:nvPr>
        </p:nvSpPr>
        <p:spPr>
          <a:xfrm>
            <a:off x="412100" y="100400"/>
            <a:ext cx="2477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Кластер 6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ge0e9a0beb3_0_23"/>
          <p:cNvSpPr txBox="1"/>
          <p:nvPr/>
        </p:nvSpPr>
        <p:spPr>
          <a:xfrm>
            <a:off x="535575" y="981850"/>
            <a:ext cx="5835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товаров в чеке = 2.5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выкупленных заказов = 2.6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Покупка: все категории товаров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Самая высокая выкупленность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ge0e9a0beb3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71750"/>
            <a:ext cx="8839198" cy="2395137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e0e9a0beb3_0_28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18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ge0e9a0beb3_0_28"/>
          <p:cNvSpPr txBox="1"/>
          <p:nvPr>
            <p:ph type="title"/>
          </p:nvPr>
        </p:nvSpPr>
        <p:spPr>
          <a:xfrm>
            <a:off x="412100" y="100400"/>
            <a:ext cx="2477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Кластер 7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ge0e9a0beb3_0_28"/>
          <p:cNvSpPr txBox="1"/>
          <p:nvPr/>
        </p:nvSpPr>
        <p:spPr>
          <a:xfrm>
            <a:off x="513225" y="870275"/>
            <a:ext cx="73749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товаров в чеке = 1.5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Среднее количество выкупленных заказов = 0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Покупка: игрушки, канцтовары, подгузники, товары для животных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Самая низкая выкупленность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Большинство клиентов не вернулись в следующем месяце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0"/>
          <p:cNvSpPr txBox="1"/>
          <p:nvPr>
            <p:ph type="title"/>
          </p:nvPr>
        </p:nvSpPr>
        <p:spPr>
          <a:xfrm>
            <a:off x="-75" y="67175"/>
            <a:ext cx="9144000" cy="11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ru-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Модели, предсказывающие вероятность </a:t>
            </a:r>
            <a:br>
              <a:rPr b="1" lang="ru-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ru-RU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возвращения клиента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39" name="Google Shape;239;p10"/>
          <p:cNvGrpSpPr/>
          <p:nvPr/>
        </p:nvGrpSpPr>
        <p:grpSpPr>
          <a:xfrm>
            <a:off x="1778900" y="1304878"/>
            <a:ext cx="2710423" cy="1707230"/>
            <a:chOff x="431924" y="1304876"/>
            <a:chExt cx="2628926" cy="2186234"/>
          </a:xfrm>
        </p:grpSpPr>
        <p:sp>
          <p:nvSpPr>
            <p:cNvPr id="240" name="Google Shape;240;p10"/>
            <p:cNvSpPr txBox="1"/>
            <p:nvPr/>
          </p:nvSpPr>
          <p:spPr>
            <a:xfrm>
              <a:off x="431925" y="1304876"/>
              <a:ext cx="2628900" cy="771327"/>
            </a:xfrm>
            <a:prstGeom prst="rect">
              <a:avLst/>
            </a:prstGeom>
            <a:solidFill>
              <a:srgbClr val="E3E8F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431924" y="1304876"/>
              <a:ext cx="2628926" cy="2186234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p10"/>
          <p:cNvSpPr txBox="1"/>
          <p:nvPr>
            <p:ph idx="4294967295" type="body"/>
          </p:nvPr>
        </p:nvSpPr>
        <p:spPr>
          <a:xfrm>
            <a:off x="1778788" y="1304875"/>
            <a:ext cx="27105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DecisionTreeClassifier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ru-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Дерево решений)</a:t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0"/>
          <p:cNvSpPr txBox="1"/>
          <p:nvPr>
            <p:ph idx="4294967295" type="body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>
                <a:solidFill>
                  <a:schemeClr val="lt1"/>
                </a:solidFill>
              </a:rPr>
              <a:t>Задача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44" name="Google Shape;244;p10"/>
          <p:cNvGrpSpPr/>
          <p:nvPr/>
        </p:nvGrpSpPr>
        <p:grpSpPr>
          <a:xfrm>
            <a:off x="4917287" y="1304878"/>
            <a:ext cx="2710423" cy="1707230"/>
            <a:chOff x="431924" y="1304876"/>
            <a:chExt cx="2628926" cy="2186234"/>
          </a:xfrm>
        </p:grpSpPr>
        <p:sp>
          <p:nvSpPr>
            <p:cNvPr id="245" name="Google Shape;245;p10"/>
            <p:cNvSpPr txBox="1"/>
            <p:nvPr/>
          </p:nvSpPr>
          <p:spPr>
            <a:xfrm>
              <a:off x="431925" y="1304876"/>
              <a:ext cx="2628900" cy="771327"/>
            </a:xfrm>
            <a:prstGeom prst="rect">
              <a:avLst/>
            </a:prstGeom>
            <a:solidFill>
              <a:srgbClr val="E3E8F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431924" y="1304876"/>
              <a:ext cx="2628926" cy="2186234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7" name="Google Shape;247;p10"/>
          <p:cNvGrpSpPr/>
          <p:nvPr/>
        </p:nvGrpSpPr>
        <p:grpSpPr>
          <a:xfrm>
            <a:off x="273437" y="3236278"/>
            <a:ext cx="2710423" cy="1707230"/>
            <a:chOff x="431924" y="1304876"/>
            <a:chExt cx="2628926" cy="2186234"/>
          </a:xfrm>
        </p:grpSpPr>
        <p:sp>
          <p:nvSpPr>
            <p:cNvPr id="248" name="Google Shape;248;p10"/>
            <p:cNvSpPr txBox="1"/>
            <p:nvPr/>
          </p:nvSpPr>
          <p:spPr>
            <a:xfrm>
              <a:off x="431925" y="1304876"/>
              <a:ext cx="2628900" cy="771327"/>
            </a:xfrm>
            <a:prstGeom prst="rect">
              <a:avLst/>
            </a:prstGeom>
            <a:solidFill>
              <a:srgbClr val="E3E8F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431924" y="1304876"/>
              <a:ext cx="2628926" cy="2186234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0" name="Google Shape;250;p10"/>
          <p:cNvGrpSpPr/>
          <p:nvPr/>
        </p:nvGrpSpPr>
        <p:grpSpPr>
          <a:xfrm>
            <a:off x="6164525" y="3236278"/>
            <a:ext cx="2710423" cy="1707230"/>
            <a:chOff x="431924" y="1304876"/>
            <a:chExt cx="2628926" cy="2186234"/>
          </a:xfrm>
        </p:grpSpPr>
        <p:sp>
          <p:nvSpPr>
            <p:cNvPr id="251" name="Google Shape;251;p10"/>
            <p:cNvSpPr txBox="1"/>
            <p:nvPr/>
          </p:nvSpPr>
          <p:spPr>
            <a:xfrm>
              <a:off x="431925" y="1304876"/>
              <a:ext cx="2628900" cy="771327"/>
            </a:xfrm>
            <a:prstGeom prst="rect">
              <a:avLst/>
            </a:prstGeom>
            <a:solidFill>
              <a:srgbClr val="E3E8F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0"/>
            <p:cNvSpPr/>
            <p:nvPr/>
          </p:nvSpPr>
          <p:spPr>
            <a:xfrm>
              <a:off x="431924" y="1304876"/>
              <a:ext cx="2628926" cy="2186234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3" name="Google Shape;253;p10"/>
          <p:cNvGrpSpPr/>
          <p:nvPr/>
        </p:nvGrpSpPr>
        <p:grpSpPr>
          <a:xfrm>
            <a:off x="3218974" y="3236278"/>
            <a:ext cx="2710423" cy="1707230"/>
            <a:chOff x="431924" y="1304876"/>
            <a:chExt cx="2628926" cy="2186234"/>
          </a:xfrm>
        </p:grpSpPr>
        <p:sp>
          <p:nvSpPr>
            <p:cNvPr id="254" name="Google Shape;254;p10"/>
            <p:cNvSpPr txBox="1"/>
            <p:nvPr/>
          </p:nvSpPr>
          <p:spPr>
            <a:xfrm>
              <a:off x="431925" y="1304876"/>
              <a:ext cx="2628900" cy="771327"/>
            </a:xfrm>
            <a:prstGeom prst="rect">
              <a:avLst/>
            </a:prstGeom>
            <a:solidFill>
              <a:srgbClr val="E3E8F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431924" y="1304876"/>
              <a:ext cx="2628926" cy="2186234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6" name="Google Shape;256;p10"/>
          <p:cNvSpPr txBox="1"/>
          <p:nvPr/>
        </p:nvSpPr>
        <p:spPr>
          <a:xfrm>
            <a:off x="4917250" y="1304875"/>
            <a:ext cx="27105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rPr i="0" lang="ru-RU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RandomForestClassifier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rPr lang="ru-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ru-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Случайный лес)</a:t>
            </a:r>
            <a:endParaRPr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10"/>
          <p:cNvSpPr txBox="1"/>
          <p:nvPr/>
        </p:nvSpPr>
        <p:spPr>
          <a:xfrm>
            <a:off x="273350" y="3236275"/>
            <a:ext cx="27105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rPr i="0" lang="ru-RU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XGBClassifie</a:t>
            </a:r>
            <a:r>
              <a:rPr lang="ru-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rPr lang="ru-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(Градиентный бустинг)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t/>
            </a:r>
            <a:endParaRPr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10"/>
          <p:cNvSpPr txBox="1"/>
          <p:nvPr/>
        </p:nvSpPr>
        <p:spPr>
          <a:xfrm>
            <a:off x="3436594" y="3236283"/>
            <a:ext cx="22752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rPr i="0" lang="ru-RU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CatBoostClassifier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rPr lang="ru-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ru-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Градиентный бустинг)</a:t>
            </a:r>
            <a:endParaRPr i="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10"/>
          <p:cNvSpPr txBox="1"/>
          <p:nvPr/>
        </p:nvSpPr>
        <p:spPr>
          <a:xfrm>
            <a:off x="6382134" y="3236280"/>
            <a:ext cx="22752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rPr i="0" lang="ru-RU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LGBMClassifier</a:t>
            </a:r>
            <a:endParaRPr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rPr lang="ru-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lang="ru-RU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Градиентный бустинг)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t/>
            </a:r>
            <a:endParaRPr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p10"/>
          <p:cNvSpPr txBox="1"/>
          <p:nvPr/>
        </p:nvSpPr>
        <p:spPr>
          <a:xfrm>
            <a:off x="1732800" y="1809900"/>
            <a:ext cx="2802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Неустойчив к изменениям исходной выборки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Склонен к переобучению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" name="Google Shape;261;p10"/>
          <p:cNvSpPr txBox="1"/>
          <p:nvPr/>
        </p:nvSpPr>
        <p:spPr>
          <a:xfrm>
            <a:off x="4823350" y="1809925"/>
            <a:ext cx="2898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Бэггинг над деревьями со случайным семплированием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Понижает </a:t>
            </a: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разброс значений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Google Shape;262;p10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19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" name="Google Shape;263;p10"/>
          <p:cNvSpPr/>
          <p:nvPr/>
        </p:nvSpPr>
        <p:spPr>
          <a:xfrm>
            <a:off x="276250" y="3816700"/>
            <a:ext cx="8595900" cy="1126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0"/>
          <p:cNvSpPr txBox="1"/>
          <p:nvPr/>
        </p:nvSpPr>
        <p:spPr>
          <a:xfrm>
            <a:off x="2196376" y="4072300"/>
            <a:ext cx="475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Ансамбль неглубоких решающих деревьев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Понижает смещение и разброс модели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"/>
          <p:cNvSpPr txBox="1"/>
          <p:nvPr>
            <p:ph type="title"/>
          </p:nvPr>
        </p:nvSpPr>
        <p:spPr>
          <a:xfrm>
            <a:off x="1319250" y="137125"/>
            <a:ext cx="6505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ru-RU" sz="3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Этапы работы над проектом</a:t>
            </a:r>
            <a:endParaRPr b="1" sz="3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1705458" y="1103003"/>
            <a:ext cx="1768500" cy="3879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"/>
          <p:cNvSpPr txBox="1"/>
          <p:nvPr>
            <p:ph idx="4294967295" type="body"/>
          </p:nvPr>
        </p:nvSpPr>
        <p:spPr>
          <a:xfrm>
            <a:off x="2043958" y="1139753"/>
            <a:ext cx="836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Шаг 1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2"/>
          <p:cNvSpPr txBox="1"/>
          <p:nvPr>
            <p:ph idx="4294967295" type="body"/>
          </p:nvPr>
        </p:nvSpPr>
        <p:spPr>
          <a:xfrm>
            <a:off x="887400" y="1660100"/>
            <a:ext cx="30000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C4C4C"/>
              </a:buClr>
              <a:buSzPts val="1500"/>
              <a:buFont typeface="Montserrat"/>
              <a:buChar char="●"/>
            </a:pPr>
            <a:r>
              <a:rPr lang="ru-RU" sz="1500">
                <a:solidFill>
                  <a:srgbClr val="4C4C4C"/>
                </a:solidFill>
                <a:latin typeface="Montserrat"/>
                <a:ea typeface="Montserrat"/>
                <a:cs typeface="Montserrat"/>
                <a:sym typeface="Montserrat"/>
              </a:rPr>
              <a:t>Предобработка данных: заполнение пропусков, выявление ошибок</a:t>
            </a:r>
            <a:endParaRPr>
              <a:solidFill>
                <a:srgbClr val="4C4C4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2"/>
          <p:cNvSpPr/>
          <p:nvPr/>
        </p:nvSpPr>
        <p:spPr>
          <a:xfrm>
            <a:off x="5693233" y="1101276"/>
            <a:ext cx="1768500" cy="3879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"/>
          <p:cNvSpPr txBox="1"/>
          <p:nvPr>
            <p:ph idx="4294967295" type="body"/>
          </p:nvPr>
        </p:nvSpPr>
        <p:spPr>
          <a:xfrm>
            <a:off x="6037808" y="1139743"/>
            <a:ext cx="836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Шаг 2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2"/>
          <p:cNvSpPr/>
          <p:nvPr/>
        </p:nvSpPr>
        <p:spPr>
          <a:xfrm>
            <a:off x="5693233" y="2812542"/>
            <a:ext cx="1768500" cy="3879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 txBox="1"/>
          <p:nvPr>
            <p:ph idx="4294967295" type="body"/>
          </p:nvPr>
        </p:nvSpPr>
        <p:spPr>
          <a:xfrm>
            <a:off x="6037808" y="2849292"/>
            <a:ext cx="836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Шаг 4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2"/>
          <p:cNvSpPr txBox="1"/>
          <p:nvPr>
            <p:ph idx="4294967295" type="body"/>
          </p:nvPr>
        </p:nvSpPr>
        <p:spPr>
          <a:xfrm>
            <a:off x="4992150" y="1660100"/>
            <a:ext cx="29277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solidFill>
                  <a:srgbClr val="4C4C4C"/>
                </a:solidFill>
                <a:latin typeface="Montserrat"/>
                <a:ea typeface="Montserrat"/>
                <a:cs typeface="Montserrat"/>
                <a:sym typeface="Montserrat"/>
              </a:rPr>
              <a:t>Определение выкупленности товаров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solidFill>
                  <a:srgbClr val="4C4C4C"/>
                </a:solidFill>
                <a:latin typeface="Montserrat"/>
                <a:ea typeface="Montserrat"/>
                <a:cs typeface="Montserrat"/>
                <a:sym typeface="Montserrat"/>
              </a:rPr>
              <a:t>Визуализация данных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2"/>
          <p:cNvSpPr txBox="1"/>
          <p:nvPr>
            <p:ph idx="4294967295" type="body"/>
          </p:nvPr>
        </p:nvSpPr>
        <p:spPr>
          <a:xfrm>
            <a:off x="4481525" y="3406400"/>
            <a:ext cx="4191900" cy="14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Агрегация данных и формирование  выборок и целевой переменной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C4C4C"/>
              </a:buClr>
              <a:buSzPts val="1500"/>
              <a:buFont typeface="Montserrat"/>
              <a:buChar char="●"/>
            </a:pPr>
            <a:r>
              <a:rPr lang="ru-RU" sz="1500">
                <a:solidFill>
                  <a:srgbClr val="4C4C4C"/>
                </a:solidFill>
                <a:latin typeface="Montserrat"/>
                <a:ea typeface="Montserrat"/>
                <a:cs typeface="Montserrat"/>
                <a:sym typeface="Montserrat"/>
              </a:rPr>
              <a:t>Построение моделей</a:t>
            </a:r>
            <a:endParaRPr sz="1500">
              <a:solidFill>
                <a:srgbClr val="4C4C4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Подсчет метрик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Анализ полученных результатов</a:t>
            </a:r>
            <a:endParaRPr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2"/>
          <p:cNvSpPr txBox="1"/>
          <p:nvPr/>
        </p:nvSpPr>
        <p:spPr>
          <a:xfrm>
            <a:off x="8836550" y="4743300"/>
            <a:ext cx="3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2"/>
          <p:cNvSpPr/>
          <p:nvPr/>
        </p:nvSpPr>
        <p:spPr>
          <a:xfrm>
            <a:off x="1627758" y="2775803"/>
            <a:ext cx="1768500" cy="3879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"/>
          <p:cNvSpPr txBox="1"/>
          <p:nvPr/>
        </p:nvSpPr>
        <p:spPr>
          <a:xfrm>
            <a:off x="962150" y="3428775"/>
            <a:ext cx="30000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667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"/>
              <a:buChar char="●"/>
            </a:pPr>
            <a:r>
              <a:rPr lang="ru-RU" sz="1500">
                <a:solidFill>
                  <a:srgbClr val="4C4C4C"/>
                </a:solidFill>
                <a:latin typeface="Montserrat"/>
                <a:ea typeface="Montserrat"/>
                <a:cs typeface="Montserrat"/>
                <a:sym typeface="Montserrat"/>
              </a:rPr>
              <a:t>Сегментация клиентов</a:t>
            </a:r>
            <a:endParaRPr sz="1500">
              <a:solidFill>
                <a:srgbClr val="4C4C4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C4C4C"/>
              </a:buClr>
              <a:buSzPts val="1500"/>
              <a:buFont typeface="Montserrat"/>
              <a:buChar char="●"/>
            </a:pPr>
            <a:r>
              <a:rPr lang="ru-RU" sz="1500">
                <a:solidFill>
                  <a:srgbClr val="4C4C4C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полученных кластеров</a:t>
            </a:r>
            <a:endParaRPr sz="1500">
              <a:solidFill>
                <a:srgbClr val="4C4C4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2"/>
          <p:cNvSpPr txBox="1"/>
          <p:nvPr>
            <p:ph idx="4294967295" type="body"/>
          </p:nvPr>
        </p:nvSpPr>
        <p:spPr>
          <a:xfrm>
            <a:off x="1969208" y="2812555"/>
            <a:ext cx="836400" cy="3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ru-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Шаг 3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"/>
          <p:cNvSpPr txBox="1"/>
          <p:nvPr>
            <p:ph type="title"/>
          </p:nvPr>
        </p:nvSpPr>
        <p:spPr>
          <a:xfrm>
            <a:off x="532925" y="434375"/>
            <a:ext cx="3582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ru-RU" sz="3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Метрики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p11"/>
          <p:cNvSpPr txBox="1"/>
          <p:nvPr/>
        </p:nvSpPr>
        <p:spPr>
          <a:xfrm>
            <a:off x="1126537" y="1723593"/>
            <a:ext cx="188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F1 - мера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11"/>
          <p:cNvSpPr txBox="1"/>
          <p:nvPr/>
        </p:nvSpPr>
        <p:spPr>
          <a:xfrm>
            <a:off x="1126537" y="2537069"/>
            <a:ext cx="188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AUC</a:t>
            </a:r>
            <a:r>
              <a:rPr i="0" lang="ru-RU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 </a:t>
            </a:r>
            <a:r>
              <a:rPr lang="ru-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ROC</a:t>
            </a:r>
            <a:endParaRPr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11"/>
          <p:cNvSpPr txBox="1"/>
          <p:nvPr/>
        </p:nvSpPr>
        <p:spPr>
          <a:xfrm>
            <a:off x="1126537" y="3350545"/>
            <a:ext cx="188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Gini</a:t>
            </a:r>
            <a:endParaRPr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11"/>
          <p:cNvSpPr txBox="1"/>
          <p:nvPr/>
        </p:nvSpPr>
        <p:spPr>
          <a:xfrm>
            <a:off x="1126537" y="4164021"/>
            <a:ext cx="188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-RU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Accuracy</a:t>
            </a:r>
            <a:endParaRPr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4" name="Google Shape;274;p11"/>
          <p:cNvCxnSpPr/>
          <p:nvPr/>
        </p:nvCxnSpPr>
        <p:spPr>
          <a:xfrm>
            <a:off x="696231" y="1454709"/>
            <a:ext cx="0" cy="3327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5" name="Google Shape;275;p11"/>
          <p:cNvCxnSpPr/>
          <p:nvPr/>
        </p:nvCxnSpPr>
        <p:spPr>
          <a:xfrm>
            <a:off x="696231" y="1892699"/>
            <a:ext cx="261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6" name="Google Shape;276;p11"/>
          <p:cNvCxnSpPr/>
          <p:nvPr/>
        </p:nvCxnSpPr>
        <p:spPr>
          <a:xfrm>
            <a:off x="696231" y="2743225"/>
            <a:ext cx="261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7" name="Google Shape;277;p11"/>
          <p:cNvCxnSpPr/>
          <p:nvPr/>
        </p:nvCxnSpPr>
        <p:spPr>
          <a:xfrm>
            <a:off x="696231" y="3543486"/>
            <a:ext cx="261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8" name="Google Shape;278;p11"/>
          <p:cNvCxnSpPr/>
          <p:nvPr/>
        </p:nvCxnSpPr>
        <p:spPr>
          <a:xfrm>
            <a:off x="696231" y="4357993"/>
            <a:ext cx="261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79" name="Google Shape;279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5225" y="192424"/>
            <a:ext cx="1735750" cy="116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5050" y="296600"/>
            <a:ext cx="2734902" cy="9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11"/>
          <p:cNvSpPr/>
          <p:nvPr/>
        </p:nvSpPr>
        <p:spPr>
          <a:xfrm>
            <a:off x="4007850" y="139925"/>
            <a:ext cx="4939800" cy="1218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69238" y="1511800"/>
            <a:ext cx="2969713" cy="95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22830" y="3294188"/>
            <a:ext cx="2727694" cy="48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669250" y="3935275"/>
            <a:ext cx="3246000" cy="82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1"/>
          <p:cNvPicPr preferRelativeResize="0"/>
          <p:nvPr/>
        </p:nvPicPr>
        <p:blipFill rotWithShape="1">
          <a:blip r:embed="rId9">
            <a:alphaModFix/>
          </a:blip>
          <a:srcRect b="0" l="10490" r="0" t="0"/>
          <a:stretch/>
        </p:blipFill>
        <p:spPr>
          <a:xfrm>
            <a:off x="3009025" y="2504750"/>
            <a:ext cx="2441500" cy="5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1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20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2"/>
          <p:cNvSpPr txBox="1"/>
          <p:nvPr>
            <p:ph type="title"/>
          </p:nvPr>
        </p:nvSpPr>
        <p:spPr>
          <a:xfrm>
            <a:off x="484094" y="387056"/>
            <a:ext cx="8014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ru-RU" sz="3200">
                <a:latin typeface="Montserrat"/>
                <a:ea typeface="Montserrat"/>
                <a:cs typeface="Montserrat"/>
                <a:sym typeface="Montserrat"/>
              </a:rPr>
              <a:t>Сравнение моделей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2" name="Google Shape;292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223498" y="3223000"/>
            <a:ext cx="954525" cy="288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2"/>
          <p:cNvPicPr preferRelativeResize="0"/>
          <p:nvPr/>
        </p:nvPicPr>
        <p:blipFill rotWithShape="1">
          <a:blip r:embed="rId5">
            <a:alphaModFix/>
          </a:blip>
          <a:srcRect b="4200" l="636" r="2400" t="0"/>
          <a:stretch/>
        </p:blipFill>
        <p:spPr>
          <a:xfrm>
            <a:off x="179087" y="1745350"/>
            <a:ext cx="8892976" cy="152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12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21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5" name="Google Shape;295;p12"/>
          <p:cNvSpPr/>
          <p:nvPr/>
        </p:nvSpPr>
        <p:spPr>
          <a:xfrm>
            <a:off x="1383500" y="1740525"/>
            <a:ext cx="1818600" cy="16179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2"/>
          <p:cNvSpPr txBox="1"/>
          <p:nvPr/>
        </p:nvSpPr>
        <p:spPr>
          <a:xfrm>
            <a:off x="179075" y="3788775"/>
            <a:ext cx="7557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ru-RU" sz="1600">
                <a:latin typeface="Montserrat"/>
                <a:ea typeface="Montserrat"/>
                <a:cs typeface="Montserrat"/>
                <a:sym typeface="Montserrat"/>
              </a:rPr>
              <a:t>Подбор гиперпараметров дает улучшения, но не значительные.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0e9a0beb3_0_37"/>
          <p:cNvSpPr txBox="1"/>
          <p:nvPr>
            <p:ph type="title"/>
          </p:nvPr>
        </p:nvSpPr>
        <p:spPr>
          <a:xfrm>
            <a:off x="311700" y="2385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Анализ результатов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2" name="Google Shape;302;ge0e9a0beb3_0_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826" y="1892350"/>
            <a:ext cx="3353400" cy="1351379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ge0e9a0beb3_0_37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22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4" name="Google Shape;304;ge0e9a0beb3_0_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1100" y="1892350"/>
            <a:ext cx="3353409" cy="12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ge0e9a0beb3_0_37"/>
          <p:cNvSpPr txBox="1"/>
          <p:nvPr/>
        </p:nvSpPr>
        <p:spPr>
          <a:xfrm>
            <a:off x="1521850" y="1147275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ge0e9a0beb3_0_37"/>
          <p:cNvSpPr txBox="1"/>
          <p:nvPr/>
        </p:nvSpPr>
        <p:spPr>
          <a:xfrm>
            <a:off x="311700" y="1147275"/>
            <a:ext cx="3867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Процент клиентов, которые предположительно вернутся в августе: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7" name="Google Shape;307;ge0e9a0beb3_0_37"/>
          <p:cNvSpPr txBox="1"/>
          <p:nvPr/>
        </p:nvSpPr>
        <p:spPr>
          <a:xfrm>
            <a:off x="4803300" y="1147275"/>
            <a:ext cx="402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Процент клиентов, которые предположительно вернутся в сентябре: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ge0e9a0beb3_0_37"/>
          <p:cNvSpPr/>
          <p:nvPr/>
        </p:nvSpPr>
        <p:spPr>
          <a:xfrm>
            <a:off x="370200" y="1050825"/>
            <a:ext cx="3750600" cy="2304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e0e9a0beb3_0_37"/>
          <p:cNvSpPr/>
          <p:nvPr/>
        </p:nvSpPr>
        <p:spPr>
          <a:xfrm>
            <a:off x="4830150" y="1050825"/>
            <a:ext cx="3975300" cy="2304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ge0e9a0beb3_0_37"/>
          <p:cNvSpPr txBox="1"/>
          <p:nvPr/>
        </p:nvSpPr>
        <p:spPr>
          <a:xfrm>
            <a:off x="370200" y="3729750"/>
            <a:ext cx="8462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Вывод</a:t>
            </a: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: Все выбранные модели предсказывают меньший процент возвращаемости клиентов, чем он есть в действительности. Это связано с тем, что изначально в выборках нарушен баланс классов.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e0e9a0beb3_0_50"/>
          <p:cNvSpPr txBox="1"/>
          <p:nvPr/>
        </p:nvSpPr>
        <p:spPr>
          <a:xfrm>
            <a:off x="1039650" y="2313600"/>
            <a:ext cx="7045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Выручка, которую принесли клиенты группы А в июле: ~33 млн. руб.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6" name="Google Shape;316;ge0e9a0beb3_0_50"/>
          <p:cNvSpPr txBox="1"/>
          <p:nvPr/>
        </p:nvSpPr>
        <p:spPr>
          <a:xfrm>
            <a:off x="1039650" y="2713800"/>
            <a:ext cx="5411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Процент от общей выручки</a:t>
            </a: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 в июле: 26%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7" name="Google Shape;317;ge0e9a0beb3_0_50"/>
          <p:cNvSpPr txBox="1"/>
          <p:nvPr/>
        </p:nvSpPr>
        <p:spPr>
          <a:xfrm>
            <a:off x="375275" y="425150"/>
            <a:ext cx="7124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-RU" sz="1500">
                <a:latin typeface="Montserrat"/>
                <a:ea typeface="Montserrat"/>
                <a:cs typeface="Montserrat"/>
                <a:sym typeface="Montserrat"/>
              </a:rPr>
              <a:t>Группа A</a:t>
            </a: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клиенты, покупавшие в июле и вернувшиеся в августе.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ge0e9a0beb3_0_50"/>
          <p:cNvSpPr txBox="1"/>
          <p:nvPr/>
        </p:nvSpPr>
        <p:spPr>
          <a:xfrm>
            <a:off x="1039650" y="3521725"/>
            <a:ext cx="7406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Выручка, которую принесли клиенты группы А в августе: ~30,7 млн. руб.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ge0e9a0beb3_0_50"/>
          <p:cNvSpPr txBox="1"/>
          <p:nvPr/>
        </p:nvSpPr>
        <p:spPr>
          <a:xfrm>
            <a:off x="1039650" y="3921925"/>
            <a:ext cx="5411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Процент от общей выручки в августе: 22.6%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" name="Google Shape;320;ge0e9a0beb3_0_50"/>
          <p:cNvSpPr/>
          <p:nvPr/>
        </p:nvSpPr>
        <p:spPr>
          <a:xfrm>
            <a:off x="696750" y="2359950"/>
            <a:ext cx="117900" cy="7542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CFE2F3"/>
              </a:solidFill>
            </a:endParaRPr>
          </a:p>
        </p:txBody>
      </p:sp>
      <p:sp>
        <p:nvSpPr>
          <p:cNvPr id="321" name="Google Shape;321;ge0e9a0beb3_0_50"/>
          <p:cNvSpPr/>
          <p:nvPr/>
        </p:nvSpPr>
        <p:spPr>
          <a:xfrm>
            <a:off x="696750" y="3544825"/>
            <a:ext cx="117900" cy="7542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CFE2F3"/>
              </a:solidFill>
            </a:endParaRPr>
          </a:p>
        </p:txBody>
      </p:sp>
      <p:sp>
        <p:nvSpPr>
          <p:cNvPr id="322" name="Google Shape;322;ge0e9a0beb3_0_50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23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ge0e9a0beb3_0_50"/>
          <p:cNvSpPr txBox="1"/>
          <p:nvPr/>
        </p:nvSpPr>
        <p:spPr>
          <a:xfrm>
            <a:off x="2529125" y="825350"/>
            <a:ext cx="3632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21.5% от всех клиентов в июле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ge0e9a0beb3_0_50"/>
          <p:cNvSpPr txBox="1"/>
          <p:nvPr/>
        </p:nvSpPr>
        <p:spPr>
          <a:xfrm>
            <a:off x="2529125" y="1225550"/>
            <a:ext cx="3825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Montserrat"/>
              <a:buChar char="●"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19</a:t>
            </a: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.5% от всех клиентов в августе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0ee554330_2_0"/>
          <p:cNvSpPr txBox="1"/>
          <p:nvPr>
            <p:ph type="title"/>
          </p:nvPr>
        </p:nvSpPr>
        <p:spPr>
          <a:xfrm>
            <a:off x="0" y="0"/>
            <a:ext cx="91440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Предложения по о</a:t>
            </a:r>
            <a:r>
              <a:rPr b="1" lang="ru-RU">
                <a:latin typeface="Montserrat"/>
                <a:ea typeface="Montserrat"/>
                <a:cs typeface="Montserrat"/>
                <a:sym typeface="Montserrat"/>
              </a:rPr>
              <a:t>братной коммуникации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ge0ee554330_2_0"/>
          <p:cNvSpPr txBox="1"/>
          <p:nvPr/>
        </p:nvSpPr>
        <p:spPr>
          <a:xfrm>
            <a:off x="8778750" y="4743300"/>
            <a:ext cx="4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24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1" name="Google Shape;331;ge0ee554330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075" y="607800"/>
            <a:ext cx="3285924" cy="143217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ge0ee554330_2_0"/>
          <p:cNvSpPr txBox="1"/>
          <p:nvPr/>
        </p:nvSpPr>
        <p:spPr>
          <a:xfrm>
            <a:off x="4871000" y="1200600"/>
            <a:ext cx="312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Montserrat"/>
                <a:ea typeface="Montserrat"/>
                <a:cs typeface="Montserrat"/>
                <a:sym typeface="Montserrat"/>
              </a:rPr>
              <a:t>Механика на рост чека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3" name="Google Shape;333;ge0ee554330_2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900" y="2155200"/>
            <a:ext cx="8704200" cy="281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3"/>
          <p:cNvSpPr txBox="1"/>
          <p:nvPr>
            <p:ph type="title"/>
          </p:nvPr>
        </p:nvSpPr>
        <p:spPr>
          <a:xfrm>
            <a:off x="311700" y="155640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ru-RU" sz="6600">
                <a:latin typeface="Montserrat"/>
                <a:ea typeface="Montserrat"/>
                <a:cs typeface="Montserrat"/>
                <a:sym typeface="Montserrat"/>
              </a:rPr>
              <a:t>Спасибо за внимание!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"/>
          <p:cNvSpPr txBox="1"/>
          <p:nvPr>
            <p:ph type="title"/>
          </p:nvPr>
        </p:nvSpPr>
        <p:spPr>
          <a:xfrm>
            <a:off x="311700" y="140650"/>
            <a:ext cx="58473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ru-RU" sz="3200">
                <a:latin typeface="Montserrat"/>
                <a:ea typeface="Montserrat"/>
                <a:cs typeface="Montserrat"/>
                <a:sym typeface="Montserrat"/>
              </a:rPr>
              <a:t>Работа с данными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" name="Google Shape;9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9473" y="-48375"/>
            <a:ext cx="954525" cy="28864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3"/>
          <p:cNvSpPr txBox="1"/>
          <p:nvPr/>
        </p:nvSpPr>
        <p:spPr>
          <a:xfrm>
            <a:off x="8836550" y="4743300"/>
            <a:ext cx="3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3"/>
          <p:cNvSpPr txBox="1"/>
          <p:nvPr/>
        </p:nvSpPr>
        <p:spPr>
          <a:xfrm>
            <a:off x="743100" y="1586825"/>
            <a:ext cx="2028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797192 объектов </a:t>
            </a:r>
            <a:endParaRPr sz="17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38 признаков</a:t>
            </a:r>
            <a:endParaRPr sz="17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7" name="Google Shape;97;p3"/>
          <p:cNvCxnSpPr/>
          <p:nvPr/>
        </p:nvCxnSpPr>
        <p:spPr>
          <a:xfrm flipH="1" rot="10800000">
            <a:off x="3281441" y="1939634"/>
            <a:ext cx="1132800" cy="2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8" name="Google Shape;98;p3"/>
          <p:cNvSpPr txBox="1"/>
          <p:nvPr/>
        </p:nvSpPr>
        <p:spPr>
          <a:xfrm>
            <a:off x="4937200" y="1325075"/>
            <a:ext cx="28086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797179  объектов</a:t>
            </a:r>
            <a:endParaRPr sz="17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32 признака: </a:t>
            </a:r>
            <a:endParaRPr sz="17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8 числовых признаков,</a:t>
            </a:r>
            <a:endParaRPr sz="17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24 категориальных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3"/>
          <p:cNvSpPr txBox="1"/>
          <p:nvPr/>
        </p:nvSpPr>
        <p:spPr>
          <a:xfrm>
            <a:off x="1246950" y="3178600"/>
            <a:ext cx="66501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ru-RU" sz="1600">
                <a:latin typeface="Montserrat"/>
                <a:ea typeface="Montserrat"/>
                <a:cs typeface="Montserrat"/>
                <a:sym typeface="Montserrat"/>
              </a:rPr>
              <a:t>Заполнение пропусков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ru-RU" sz="1600">
                <a:latin typeface="Montserrat"/>
                <a:ea typeface="Montserrat"/>
                <a:cs typeface="Montserrat"/>
                <a:sym typeface="Montserrat"/>
              </a:rPr>
              <a:t>Удал</a:t>
            </a:r>
            <a:r>
              <a:rPr lang="ru-RU" sz="1600">
                <a:latin typeface="Montserrat"/>
                <a:ea typeface="Montserrat"/>
                <a:cs typeface="Montserrat"/>
                <a:sym typeface="Montserrat"/>
              </a:rPr>
              <a:t>ение признаков: </a:t>
            </a:r>
            <a:r>
              <a:rPr lang="ru-RU" sz="1600">
                <a:solidFill>
                  <a:srgbClr val="A31515"/>
                </a:solidFill>
                <a:highlight>
                  <a:srgbClr val="FFFFFE"/>
                </a:highlight>
                <a:latin typeface="Montserrat"/>
                <a:ea typeface="Montserrat"/>
                <a:cs typeface="Montserrat"/>
                <a:sym typeface="Montserrat"/>
              </a:rPr>
              <a:t>'ID_SKU'</a:t>
            </a:r>
            <a:r>
              <a:rPr lang="ru-RU" sz="1600">
                <a:highlight>
                  <a:srgbClr val="FFFFFE"/>
                </a:highlight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>
                <a:solidFill>
                  <a:srgbClr val="A31515"/>
                </a:solidFill>
                <a:highlight>
                  <a:srgbClr val="FFFFFE"/>
                </a:highlight>
                <a:latin typeface="Montserrat"/>
                <a:ea typeface="Montserrat"/>
                <a:cs typeface="Montserrat"/>
                <a:sym typeface="Montserrat"/>
              </a:rPr>
              <a:t>'ГодДатыЗаказа'</a:t>
            </a:r>
            <a:r>
              <a:rPr lang="ru-RU" sz="1600">
                <a:highlight>
                  <a:srgbClr val="FFFFFE"/>
                </a:highlight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>
                <a:solidFill>
                  <a:srgbClr val="A31515"/>
                </a:solidFill>
                <a:highlight>
                  <a:srgbClr val="FFFFFE"/>
                </a:highlight>
                <a:latin typeface="Montserrat"/>
                <a:ea typeface="Montserrat"/>
                <a:cs typeface="Montserrat"/>
                <a:sym typeface="Montserrat"/>
              </a:rPr>
              <a:t>'НомерСтроки'</a:t>
            </a:r>
            <a:r>
              <a:rPr lang="ru-RU" sz="1600">
                <a:highlight>
                  <a:srgbClr val="FFFFFE"/>
                </a:highlight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>
                <a:solidFill>
                  <a:srgbClr val="A31515"/>
                </a:solidFill>
                <a:highlight>
                  <a:srgbClr val="FFFFFE"/>
                </a:highlight>
                <a:latin typeface="Montserrat"/>
                <a:ea typeface="Montserrat"/>
                <a:cs typeface="Montserrat"/>
                <a:sym typeface="Montserrat"/>
              </a:rPr>
              <a:t>'СуммаУслуг'</a:t>
            </a:r>
            <a:r>
              <a:rPr lang="ru-RU" sz="1600">
                <a:highlight>
                  <a:srgbClr val="FFFFFE"/>
                </a:highlight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>
                <a:solidFill>
                  <a:srgbClr val="A31515"/>
                </a:solidFill>
                <a:highlight>
                  <a:srgbClr val="FFFFFE"/>
                </a:highlight>
                <a:latin typeface="Montserrat"/>
                <a:ea typeface="Montserrat"/>
                <a:cs typeface="Montserrat"/>
                <a:sym typeface="Montserrat"/>
              </a:rPr>
              <a:t>'МагазинЗаказа'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ru-RU" sz="1600">
                <a:latin typeface="Montserrat"/>
                <a:ea typeface="Montserrat"/>
                <a:cs typeface="Montserrat"/>
                <a:sym typeface="Montserrat"/>
              </a:rPr>
              <a:t>Анализ распределения данных по признакам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3"/>
          <p:cNvSpPr/>
          <p:nvPr/>
        </p:nvSpPr>
        <p:spPr>
          <a:xfrm>
            <a:off x="706200" y="1516775"/>
            <a:ext cx="2102700" cy="848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"/>
          <p:cNvSpPr/>
          <p:nvPr/>
        </p:nvSpPr>
        <p:spPr>
          <a:xfrm>
            <a:off x="4886800" y="1291625"/>
            <a:ext cx="2909400" cy="1298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3250" y="2205325"/>
            <a:ext cx="4267199" cy="2787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5875" y="189438"/>
            <a:ext cx="4386126" cy="284557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4"/>
          <p:cNvSpPr txBox="1"/>
          <p:nvPr/>
        </p:nvSpPr>
        <p:spPr>
          <a:xfrm>
            <a:off x="8836550" y="4743300"/>
            <a:ext cx="3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"/>
          <p:cNvSpPr txBox="1"/>
          <p:nvPr>
            <p:ph type="title"/>
          </p:nvPr>
        </p:nvSpPr>
        <p:spPr>
          <a:xfrm>
            <a:off x="204125" y="87584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ru-RU" sz="3200">
                <a:latin typeface="Montserrat"/>
                <a:ea typeface="Montserrat"/>
                <a:cs typeface="Montserrat"/>
                <a:sym typeface="Montserrat"/>
              </a:rPr>
              <a:t>Выкупленные товары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5"/>
          <p:cNvSpPr txBox="1"/>
          <p:nvPr/>
        </p:nvSpPr>
        <p:spPr>
          <a:xfrm>
            <a:off x="678800" y="1780975"/>
            <a:ext cx="4564800" cy="24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ru-RU" sz="1500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Флаг выкупленности товара</a:t>
            </a:r>
            <a:r>
              <a:rPr lang="ru-RU" sz="1500">
                <a:solidFill>
                  <a:schemeClr val="dk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5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(полной или частичной) определяется исходя их следующих признаков:</a:t>
            </a:r>
            <a:endParaRPr sz="15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1500"/>
              <a:buFont typeface="Montserrat"/>
              <a:buChar char="●"/>
            </a:pPr>
            <a:r>
              <a:rPr lang="ru-RU" sz="15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Новый статус (= доставлен)</a:t>
            </a:r>
            <a:endParaRPr sz="15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500"/>
              <a:buFont typeface="Montserrat"/>
              <a:buChar char="●"/>
            </a:pPr>
            <a:r>
              <a:rPr lang="ru-RU" sz="15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Отменено (= нет)</a:t>
            </a:r>
            <a:endParaRPr sz="15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500"/>
              <a:buFont typeface="Montserrat"/>
              <a:buChar char="●"/>
            </a:pPr>
            <a:r>
              <a:rPr lang="ru-RU" sz="15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Количество (≠0)</a:t>
            </a:r>
            <a:endParaRPr sz="15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500"/>
              <a:buFont typeface="Montserrat"/>
              <a:buChar char="●"/>
            </a:pPr>
            <a:r>
              <a:rPr lang="ru-RU" sz="1500">
                <a:solidFill>
                  <a:srgbClr val="21212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Количество продано клиенту (≠0)</a:t>
            </a:r>
            <a:endParaRPr sz="1500">
              <a:solidFill>
                <a:srgbClr val="21212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5" name="Google Shape;11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4550" y="155782"/>
            <a:ext cx="3598275" cy="23490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7133" y="2616400"/>
            <a:ext cx="3653117" cy="24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/>
          <p:nvPr/>
        </p:nvSpPr>
        <p:spPr>
          <a:xfrm>
            <a:off x="8836550" y="4743300"/>
            <a:ext cx="3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dd6d85b88_0_6"/>
          <p:cNvSpPr txBox="1"/>
          <p:nvPr>
            <p:ph type="title"/>
          </p:nvPr>
        </p:nvSpPr>
        <p:spPr>
          <a:xfrm>
            <a:off x="311700" y="2270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3200">
                <a:latin typeface="Montserrat"/>
                <a:ea typeface="Montserrat"/>
                <a:cs typeface="Montserrat"/>
                <a:sym typeface="Montserrat"/>
              </a:rPr>
              <a:t>Выручка и маржа</a:t>
            </a:r>
            <a:endParaRPr b="1"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gddd6d85b88_0_6"/>
          <p:cNvSpPr txBox="1"/>
          <p:nvPr/>
        </p:nvSpPr>
        <p:spPr>
          <a:xfrm>
            <a:off x="359400" y="1045275"/>
            <a:ext cx="85668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Для каждой позиции: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b="1" i="1" lang="ru-RU" sz="1500">
                <a:latin typeface="Montserrat"/>
                <a:ea typeface="Montserrat"/>
                <a:cs typeface="Montserrat"/>
                <a:sym typeface="Montserrat"/>
              </a:rPr>
              <a:t>Выручка </a:t>
            </a: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= цена товара * кол-во проданных товаров * флаг выкупленности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	</a:t>
            </a:r>
            <a:r>
              <a:rPr b="1" i="1" lang="ru-RU" sz="1500">
                <a:latin typeface="Montserrat"/>
                <a:ea typeface="Montserrat"/>
                <a:cs typeface="Montserrat"/>
                <a:sym typeface="Montserrat"/>
              </a:rPr>
              <a:t>Маржа</a:t>
            </a: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 = цена закупки товара *  кол-во проданных товаров * флаг выкупленности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gddd6d85b88_0_6"/>
          <p:cNvSpPr/>
          <p:nvPr/>
        </p:nvSpPr>
        <p:spPr>
          <a:xfrm>
            <a:off x="2017500" y="2751075"/>
            <a:ext cx="5250600" cy="1789500"/>
          </a:xfrm>
          <a:prstGeom prst="roundRect">
            <a:avLst>
              <a:gd fmla="val 16667" name="adj"/>
            </a:avLst>
          </a:prstGeom>
          <a:solidFill>
            <a:srgbClr val="E3E8F4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ddd6d85b88_0_6"/>
          <p:cNvSpPr txBox="1"/>
          <p:nvPr/>
        </p:nvSpPr>
        <p:spPr>
          <a:xfrm>
            <a:off x="2229075" y="2830300"/>
            <a:ext cx="3282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Выручка за июль: ~127 млн.руб.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gddd6d85b88_0_6"/>
          <p:cNvSpPr txBox="1"/>
          <p:nvPr/>
        </p:nvSpPr>
        <p:spPr>
          <a:xfrm>
            <a:off x="2229075" y="3178850"/>
            <a:ext cx="3472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Выручка за август: ~136 млн.руб.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gddd6d85b88_0_6"/>
          <p:cNvSpPr txBox="1"/>
          <p:nvPr/>
        </p:nvSpPr>
        <p:spPr>
          <a:xfrm>
            <a:off x="3881650" y="3661300"/>
            <a:ext cx="3282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Маржа за июль: ~27 млн.руб.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gddd6d85b88_0_6"/>
          <p:cNvSpPr txBox="1"/>
          <p:nvPr/>
        </p:nvSpPr>
        <p:spPr>
          <a:xfrm>
            <a:off x="3881650" y="4002350"/>
            <a:ext cx="3282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latin typeface="Montserrat"/>
                <a:ea typeface="Montserrat"/>
                <a:cs typeface="Montserrat"/>
                <a:sym typeface="Montserrat"/>
              </a:rPr>
              <a:t>   Маржа за август: ~26 млн.руб.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gddd6d85b88_0_6"/>
          <p:cNvSpPr txBox="1"/>
          <p:nvPr/>
        </p:nvSpPr>
        <p:spPr>
          <a:xfrm>
            <a:off x="8836550" y="4743300"/>
            <a:ext cx="3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/>
          <p:nvPr/>
        </p:nvSpPr>
        <p:spPr>
          <a:xfrm>
            <a:off x="8836550" y="4743300"/>
            <a:ext cx="3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5" name="Google Shape;13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2150" y="92150"/>
            <a:ext cx="6819701" cy="495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75463"/>
            <a:ext cx="8839199" cy="439256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8836550" y="4743300"/>
            <a:ext cx="3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/>
          <p:nvPr>
            <p:ph type="title"/>
          </p:nvPr>
        </p:nvSpPr>
        <p:spPr>
          <a:xfrm>
            <a:off x="0" y="197800"/>
            <a:ext cx="91440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ru-RU" sz="3200">
                <a:latin typeface="Montserrat"/>
                <a:ea typeface="Montserrat"/>
                <a:cs typeface="Montserrat"/>
                <a:sym typeface="Montserrat"/>
              </a:rPr>
              <a:t>Признаки, используемые при обучении</a:t>
            </a:r>
            <a:r>
              <a:rPr lang="ru-RU" sz="32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8"/>
          <p:cNvSpPr txBox="1"/>
          <p:nvPr/>
        </p:nvSpPr>
        <p:spPr>
          <a:xfrm>
            <a:off x="1915200" y="1149075"/>
            <a:ext cx="5313600" cy="38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Информация о клиенте (телефон/почта)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Дата первого заказа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Дата последнего заказа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Кол-во заказов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Кол-во выкупленных заказов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Среднее кол-во товаров в чеке 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Выручка по всем заказам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Выручка по выкупленным заказам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Средняя выручка по выкупленным заказам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Маржа по всем заказам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Маржа по выкупленным заказам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Font typeface="Montserrat"/>
              <a:buChar char="●"/>
            </a:pPr>
            <a:r>
              <a:rPr i="0" lang="ru-RU" sz="1600" u="none" cap="none" strike="noStrike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Средняя маржа по выкупленным заказам</a:t>
            </a:r>
            <a:endParaRPr sz="160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28575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chemeClr val="dk2"/>
              </a:buClr>
              <a:buSzPts val="1800"/>
              <a:buFont typeface="Roboto"/>
              <a:buNone/>
            </a:pPr>
            <a:r>
              <a:t/>
            </a:r>
            <a:endParaRPr i="0" sz="1500" u="none" cap="none" strike="noStrike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Google Shape;148;p8"/>
          <p:cNvSpPr txBox="1"/>
          <p:nvPr/>
        </p:nvSpPr>
        <p:spPr>
          <a:xfrm>
            <a:off x="8836550" y="4743300"/>
            <a:ext cx="3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9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